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258" r:id="rId3"/>
    <p:sldId id="269" r:id="rId4"/>
    <p:sldId id="259" r:id="rId5"/>
    <p:sldId id="263" r:id="rId6"/>
    <p:sldId id="266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5" autoAdjust="0"/>
    <p:restoredTop sz="94655" autoAdjust="0"/>
  </p:normalViewPr>
  <p:slideViewPr>
    <p:cSldViewPr>
      <p:cViewPr varScale="1">
        <p:scale>
          <a:sx n="91" d="100"/>
          <a:sy n="91" d="100"/>
        </p:scale>
        <p:origin x="174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154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en-US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Click to edit Master text styles</a:t>
            </a:r>
          </a:p>
          <a:p>
            <a:pPr lvl="1"/>
            <a:r>
              <a:rPr lang="ru-RU" altLang="en-US" smtClean="0"/>
              <a:t>Second level</a:t>
            </a:r>
          </a:p>
          <a:p>
            <a:pPr lvl="2"/>
            <a:r>
              <a:rPr lang="ru-RU" altLang="en-US" smtClean="0"/>
              <a:t>Third level</a:t>
            </a:r>
          </a:p>
          <a:p>
            <a:pPr lvl="3"/>
            <a:r>
              <a:rPr lang="ru-RU" altLang="en-US" smtClean="0"/>
              <a:t>Fourth level</a:t>
            </a:r>
          </a:p>
          <a:p>
            <a:pPr lvl="4"/>
            <a:r>
              <a:rPr lang="ru-RU" altLang="en-US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3B93E9-C8B4-40DC-B62B-ACD6590CB42C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2060575"/>
            <a:ext cx="4751388" cy="893763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ru-RU" altLang="en-US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2852738"/>
            <a:ext cx="4751388" cy="503237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ru-RU" alt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5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6938" y="188913"/>
            <a:ext cx="1692275" cy="61928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88913"/>
            <a:ext cx="4924425" cy="619283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5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0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846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908050"/>
            <a:ext cx="3308350" cy="54737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0863" y="908050"/>
            <a:ext cx="3308350" cy="54737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26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92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0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7105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097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977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88913"/>
            <a:ext cx="6337300" cy="5080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ru-RU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908050"/>
            <a:ext cx="6769100" cy="547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ru-RU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667000"/>
            <a:ext cx="3743325" cy="793750"/>
          </a:xfrm>
          <a:noFill/>
        </p:spPr>
        <p:txBody>
          <a:bodyPr/>
          <a:lstStyle/>
          <a:p>
            <a:r>
              <a:rPr lang="sr-Cyrl-RS" sz="5000" dirty="0" smtClean="0"/>
              <a:t>Компанија</a:t>
            </a: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sr-Cyrl-RS" sz="5000" dirty="0" smtClean="0"/>
              <a:t> </a:t>
            </a:r>
            <a:r>
              <a:rPr lang="en-US" sz="5000" dirty="0" smtClean="0"/>
              <a:t> </a:t>
            </a:r>
            <a:r>
              <a:rPr lang="sr-Cyrl-RS" sz="5000" dirty="0" smtClean="0"/>
              <a:t>„</a:t>
            </a:r>
            <a:r>
              <a:rPr lang="sr-Cyrl-RS" sz="5000" dirty="0"/>
              <a:t>ТЕЈБ“</a:t>
            </a:r>
            <a:endParaRPr lang="uk-UA" altLang="en-US" sz="5000" dirty="0">
              <a:latin typeface="Tahoma" panose="020B0604030504040204" pitchFamily="34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0"/>
            <a:ext cx="4876800" cy="585788"/>
          </a:xfrm>
        </p:spPr>
        <p:txBody>
          <a:bodyPr/>
          <a:lstStyle/>
          <a:p>
            <a:pPr algn="ctr"/>
            <a:r>
              <a:rPr lang="sr-Cyrl-RS" sz="3000" b="0" dirty="0" smtClean="0">
                <a:solidFill>
                  <a:schemeClr val="tx1"/>
                </a:solidFill>
              </a:rPr>
              <a:t>ОШ „Јошаничка Бања“</a:t>
            </a:r>
            <a:r>
              <a:rPr lang="sr-Cyrl-RS" sz="30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-487780" y="52578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r-Cyrl-RS" b="1" dirty="0" smtClean="0"/>
              <a:t>Андријана Вељковић </a:t>
            </a:r>
          </a:p>
          <a:p>
            <a:pPr algn="ctr"/>
            <a:r>
              <a:rPr lang="sr-Cyrl-RS" b="1" dirty="0" smtClean="0"/>
              <a:t>Мина Вељковић</a:t>
            </a:r>
          </a:p>
          <a:p>
            <a:pPr algn="ctr"/>
            <a:r>
              <a:rPr lang="sr-Cyrl-RS" b="1" dirty="0" smtClean="0"/>
              <a:t>Настасија Вељковић</a:t>
            </a:r>
          </a:p>
          <a:p>
            <a:pPr algn="ctr"/>
            <a:r>
              <a:rPr lang="sr-Cyrl-RS" b="1" dirty="0" smtClean="0"/>
              <a:t>Валентина Дишић</a:t>
            </a:r>
          </a:p>
          <a:p>
            <a:pPr algn="ctr"/>
            <a:r>
              <a:rPr lang="sr-Cyrl-RS" b="1" dirty="0" smtClean="0"/>
              <a:t>Маша Ђековић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2272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802331" y="533400"/>
            <a:ext cx="7056438" cy="723900"/>
          </a:xfrm>
        </p:spPr>
        <p:txBody>
          <a:bodyPr/>
          <a:lstStyle/>
          <a:p>
            <a:pPr algn="ctr"/>
            <a:r>
              <a:rPr lang="sr-Cyrl-RS" sz="3600" dirty="0">
                <a:solidFill>
                  <a:schemeClr val="tx1"/>
                </a:solidFill>
              </a:rPr>
              <a:t>НАША ПОСЛОВНА ИДЕЈА </a:t>
            </a:r>
            <a:endParaRPr lang="en-US" altLang="en-US" sz="3600" dirty="0">
              <a:solidFill>
                <a:schemeClr val="tx1"/>
              </a:solidFill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828800"/>
            <a:ext cx="7056438" cy="54737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sr-Cyrl-RS" b="1" dirty="0" smtClean="0"/>
              <a:t>Услужна и профитна организација</a:t>
            </a:r>
          </a:p>
          <a:p>
            <a:endParaRPr lang="sr-Cyrl-R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sr-Cyrl-RS" b="1" dirty="0" smtClean="0"/>
              <a:t>Главни ресурс: </a:t>
            </a:r>
            <a:r>
              <a:rPr lang="sr-Cyrl-RS" dirty="0" smtClean="0"/>
              <a:t>топла изворска вода</a:t>
            </a:r>
          </a:p>
          <a:p>
            <a:endParaRPr lang="sr-Cyrl-R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sr-Cyrl-RS" b="1" dirty="0" smtClean="0"/>
              <a:t>Циљеви</a:t>
            </a:r>
            <a:r>
              <a:rPr lang="sr-Cyrl-RS" dirty="0"/>
              <a:t>:</a:t>
            </a:r>
            <a:r>
              <a:rPr lang="sr-Cyrl-RS" dirty="0" smtClean="0"/>
              <a:t> термална вода за грејање стамбених објеката, уштеда необновљивих извора енергије и смањење загађења животне средине</a:t>
            </a:r>
          </a:p>
          <a:p>
            <a:endParaRPr lang="sr-Cyrl-RS" dirty="0" smtClean="0"/>
          </a:p>
          <a:p>
            <a:pPr marL="0" indent="0">
              <a:buNone/>
            </a:pP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9067800" cy="649288"/>
          </a:xfrm>
        </p:spPr>
        <p:txBody>
          <a:bodyPr/>
          <a:lstStyle/>
          <a:p>
            <a:pPr algn="ctr"/>
            <a:r>
              <a:rPr lang="sr-Cyrl-RS" sz="3200" dirty="0" smtClean="0"/>
              <a:t>Простор, опрема и финансијска средства</a:t>
            </a:r>
            <a:endParaRPr lang="uk-UA" altLang="en-US" sz="3200" dirty="0">
              <a:latin typeface="Tahoma" panose="020B0604030504040204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543800" cy="478790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sr-Cyrl-RS" sz="2400" b="1" dirty="0" smtClean="0"/>
              <a:t>Локација</a:t>
            </a:r>
            <a:r>
              <a:rPr lang="sr-Cyrl-RS" sz="2400" dirty="0" smtClean="0"/>
              <a:t>: парк у Јошаничкој Бањи</a:t>
            </a:r>
          </a:p>
          <a:p>
            <a:pPr marL="0" indent="0">
              <a:buNone/>
            </a:pPr>
            <a:endParaRPr lang="sr-Cyrl-RS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sr-Cyrl-RS" sz="2400" b="1" dirty="0" smtClean="0"/>
              <a:t>Опрема:</a:t>
            </a:r>
            <a:r>
              <a:rPr lang="sr-Cyrl-RS" sz="2400" dirty="0" smtClean="0"/>
              <a:t> грађевински материјал и цеви за воду</a:t>
            </a:r>
          </a:p>
          <a:p>
            <a:endParaRPr lang="sr-Cyrl-RS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sr-Cyrl-RS" sz="2400" b="1" dirty="0" smtClean="0"/>
              <a:t>Изградња: </a:t>
            </a:r>
            <a:r>
              <a:rPr lang="sr-Cyrl-RS" sz="2400" dirty="0" smtClean="0"/>
              <a:t>специјализована фирма</a:t>
            </a:r>
          </a:p>
          <a:p>
            <a:pPr marL="0" indent="0">
              <a:buNone/>
            </a:pPr>
            <a:endParaRPr lang="sr-Cyrl-RS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sr-Cyrl-RS" sz="2400" b="1" dirty="0" smtClean="0"/>
              <a:t>Финансијска средства: </a:t>
            </a:r>
            <a:r>
              <a:rPr lang="sr-Cyrl-RS" sz="2400" dirty="0" smtClean="0"/>
              <a:t>локална самоуправа, донације мештана, добротворне манифестације и плаћање прикључка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135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8" y="188913"/>
            <a:ext cx="8600089" cy="508000"/>
          </a:xfrm>
        </p:spPr>
        <p:txBody>
          <a:bodyPr/>
          <a:lstStyle/>
          <a:p>
            <a:pPr algn="ctr"/>
            <a:r>
              <a:rPr lang="sr-Cyrl-RS" sz="3600" dirty="0" smtClean="0"/>
              <a:t>Запослени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010444"/>
              </p:ext>
            </p:extLst>
          </p:nvPr>
        </p:nvGraphicFramePr>
        <p:xfrm>
          <a:off x="228599" y="1752600"/>
          <a:ext cx="8600089" cy="3096873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970362">
                  <a:extLst>
                    <a:ext uri="{9D8B030D-6E8A-4147-A177-3AD203B41FA5}">
                      <a16:colId xmlns:a16="http://schemas.microsoft.com/office/drawing/2014/main" val="3345758012"/>
                    </a:ext>
                  </a:extLst>
                </a:gridCol>
                <a:gridCol w="1452491">
                  <a:extLst>
                    <a:ext uri="{9D8B030D-6E8A-4147-A177-3AD203B41FA5}">
                      <a16:colId xmlns:a16="http://schemas.microsoft.com/office/drawing/2014/main" val="249537973"/>
                    </a:ext>
                  </a:extLst>
                </a:gridCol>
                <a:gridCol w="2088618">
                  <a:extLst>
                    <a:ext uri="{9D8B030D-6E8A-4147-A177-3AD203B41FA5}">
                      <a16:colId xmlns:a16="http://schemas.microsoft.com/office/drawing/2014/main" val="3483606054"/>
                    </a:ext>
                  </a:extLst>
                </a:gridCol>
                <a:gridCol w="2088618">
                  <a:extLst>
                    <a:ext uri="{9D8B030D-6E8A-4147-A177-3AD203B41FA5}">
                      <a16:colId xmlns:a16="http://schemas.microsoft.com/office/drawing/2014/main" val="2043491023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800" dirty="0">
                          <a:effectLst/>
                        </a:rPr>
                        <a:t>Квалификације/профил потребних знања и вештина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800" dirty="0">
                          <a:effectLst/>
                        </a:rPr>
                        <a:t>Број запослених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800" dirty="0">
                          <a:effectLst/>
                        </a:rPr>
                        <a:t>Месечна плата у динарима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800" dirty="0">
                          <a:effectLst/>
                        </a:rPr>
                        <a:t>Годишња плата у динарима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1772023348"/>
                  </a:ext>
                </a:extLst>
              </a:tr>
              <a:tr h="7020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Менаџери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120</a:t>
                      </a:r>
                      <a:r>
                        <a:rPr lang="sr-Cyrl-RS" sz="2000" dirty="0" smtClean="0">
                          <a:effectLst/>
                        </a:rPr>
                        <a:t>.000,00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</a:t>
                      </a:r>
                      <a:r>
                        <a:rPr lang="sr-Cyrl-RS" sz="2000" dirty="0" smtClean="0">
                          <a:effectLst/>
                        </a:rPr>
                        <a:t>.</a:t>
                      </a:r>
                      <a:r>
                        <a:rPr lang="en-US" sz="2000" dirty="0" smtClean="0">
                          <a:effectLst/>
                        </a:rPr>
                        <a:t>440</a:t>
                      </a:r>
                      <a:r>
                        <a:rPr lang="sr-Cyrl-RS" sz="2000" dirty="0" smtClean="0">
                          <a:effectLst/>
                        </a:rPr>
                        <a:t>.000,00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990407314"/>
                  </a:ext>
                </a:extLst>
              </a:tr>
              <a:tr h="7020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</a:rPr>
                        <a:t>Извршиоци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8</a:t>
                      </a:r>
                      <a:r>
                        <a:rPr lang="sr-Cyrl-RS" sz="2000" dirty="0" smtClean="0">
                          <a:effectLst/>
                        </a:rPr>
                        <a:t>0.000,00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3</a:t>
                      </a:r>
                      <a:r>
                        <a:rPr lang="sr-Cyrl-RS" sz="2000" dirty="0" smtClean="0">
                          <a:effectLst/>
                        </a:rPr>
                        <a:t>.</a:t>
                      </a:r>
                      <a:r>
                        <a:rPr lang="en-US" sz="2000" dirty="0" smtClean="0">
                          <a:effectLst/>
                        </a:rPr>
                        <a:t>8</a:t>
                      </a:r>
                      <a:r>
                        <a:rPr lang="sr-Cyrl-RS" sz="2000" dirty="0" smtClean="0">
                          <a:effectLst/>
                        </a:rPr>
                        <a:t>40.000,00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2843186704"/>
                  </a:ext>
                </a:extLst>
              </a:tr>
              <a:tr h="7020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400" dirty="0">
                          <a:effectLst/>
                        </a:rPr>
                        <a:t>УКУПНО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200</a:t>
                      </a:r>
                      <a:r>
                        <a:rPr lang="sr-Cyrl-RS" sz="2000" dirty="0" smtClean="0">
                          <a:effectLst/>
                        </a:rPr>
                        <a:t>.000,00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</a:t>
                      </a:r>
                      <a:r>
                        <a:rPr lang="sr-Cyrl-RS" sz="2000" dirty="0" smtClean="0">
                          <a:effectLst/>
                        </a:rPr>
                        <a:t>.</a:t>
                      </a:r>
                      <a:r>
                        <a:rPr lang="en-US" sz="2000" dirty="0" smtClean="0">
                          <a:effectLst/>
                        </a:rPr>
                        <a:t>280</a:t>
                      </a:r>
                      <a:r>
                        <a:rPr lang="sr-Cyrl-RS" sz="2000" dirty="0" smtClean="0">
                          <a:effectLst/>
                        </a:rPr>
                        <a:t>.000,00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3882400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36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440613" cy="838200"/>
          </a:xfrm>
        </p:spPr>
        <p:txBody>
          <a:bodyPr/>
          <a:lstStyle/>
          <a:p>
            <a:pPr algn="ctr"/>
            <a:r>
              <a:rPr lang="sr-Cyrl-RS" dirty="0" smtClean="0">
                <a:solidFill>
                  <a:schemeClr val="tx1"/>
                </a:solidFill>
              </a:rPr>
              <a:t>Анализа производа и тржишта продаје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828799"/>
            <a:ext cx="7056438" cy="469741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sr-Cyrl-RS" b="1" dirty="0" smtClean="0"/>
              <a:t>Циљна група</a:t>
            </a:r>
            <a:r>
              <a:rPr lang="sr-Cyrl-RS" dirty="0" smtClean="0"/>
              <a:t>: старији од 25 година – власници стамбених објеката</a:t>
            </a:r>
          </a:p>
          <a:p>
            <a:endParaRPr lang="sr-Cyrl-RS" dirty="0" smtClean="0"/>
          </a:p>
          <a:p>
            <a:r>
              <a:rPr lang="sr-Cyrl-RS" b="1" dirty="0" smtClean="0"/>
              <a:t>Анкета:</a:t>
            </a:r>
            <a:r>
              <a:rPr lang="sr-Cyrl-RS" dirty="0" smtClean="0"/>
              <a:t> сагласност за увођење грејања, потребе и спремност о улагању финансијских средстава</a:t>
            </a:r>
          </a:p>
          <a:p>
            <a:endParaRPr lang="sr-Cyrl-RS" dirty="0" smtClean="0"/>
          </a:p>
          <a:p>
            <a:r>
              <a:rPr lang="sr-Cyrl-RS" b="1" dirty="0" smtClean="0"/>
              <a:t>Без конкуренције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4867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897813" cy="838200"/>
          </a:xfrm>
        </p:spPr>
        <p:txBody>
          <a:bodyPr/>
          <a:lstStyle/>
          <a:p>
            <a:pPr algn="ctr"/>
            <a:r>
              <a:rPr lang="sr-Cyrl-RS" sz="3600" dirty="0">
                <a:solidFill>
                  <a:schemeClr val="tx1"/>
                </a:solidFill>
              </a:rPr>
              <a:t>Маркетиншки план </a:t>
            </a:r>
            <a:endParaRPr lang="en-US" altLang="en-US" sz="3600" dirty="0">
              <a:solidFill>
                <a:schemeClr val="tx1"/>
              </a:solidFill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2133600"/>
            <a:ext cx="7056438" cy="4392612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sr-Cyrl-RS" b="1" dirty="0" smtClean="0"/>
              <a:t>Рекламирање преко</a:t>
            </a:r>
            <a:r>
              <a:rPr lang="sr-Cyrl-RS" dirty="0" smtClean="0"/>
              <a:t>: локалне телевизије, друштвених мрежа и разних манифестација у нашем месту </a:t>
            </a:r>
          </a:p>
          <a:p>
            <a:endParaRPr lang="sr-Cyrl-RS" dirty="0" smtClean="0"/>
          </a:p>
          <a:p>
            <a:endParaRPr lang="sr-Cyrl-R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sr-Cyrl-RS" b="1" dirty="0" smtClean="0"/>
              <a:t>Месечни буџет: </a:t>
            </a:r>
            <a:r>
              <a:rPr lang="sr-Cyrl-RS" dirty="0" smtClean="0"/>
              <a:t>15.000,00 динара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337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839200" cy="508000"/>
          </a:xfrm>
        </p:spPr>
        <p:txBody>
          <a:bodyPr/>
          <a:lstStyle/>
          <a:p>
            <a:pPr algn="ctr"/>
            <a:r>
              <a:rPr lang="sr-Cyrl-RS" dirty="0" smtClean="0"/>
              <a:t>Финансијска анализа: инвестиција и извори финансирања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36281"/>
              </p:ext>
            </p:extLst>
          </p:nvPr>
        </p:nvGraphicFramePr>
        <p:xfrm>
          <a:off x="304799" y="1334978"/>
          <a:ext cx="6769101" cy="1865424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333378">
                  <a:extLst>
                    <a:ext uri="{9D8B030D-6E8A-4147-A177-3AD203B41FA5}">
                      <a16:colId xmlns:a16="http://schemas.microsoft.com/office/drawing/2014/main" val="1595681648"/>
                    </a:ext>
                  </a:extLst>
                </a:gridCol>
                <a:gridCol w="2843302">
                  <a:extLst>
                    <a:ext uri="{9D8B030D-6E8A-4147-A177-3AD203B41FA5}">
                      <a16:colId xmlns:a16="http://schemas.microsoft.com/office/drawing/2014/main" val="29056645"/>
                    </a:ext>
                  </a:extLst>
                </a:gridCol>
                <a:gridCol w="2592421">
                  <a:extLst>
                    <a:ext uri="{9D8B030D-6E8A-4147-A177-3AD203B41FA5}">
                      <a16:colId xmlns:a16="http://schemas.microsoft.com/office/drawing/2014/main" val="966142687"/>
                    </a:ext>
                  </a:extLst>
                </a:gridCol>
              </a:tblGrid>
              <a:tr h="4663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Редни број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Средства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>
                          <a:effectLst/>
                        </a:rPr>
                        <a:t>Износ у динарима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5910737"/>
                  </a:ext>
                </a:extLst>
              </a:tr>
              <a:tr h="4663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1.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 dirty="0">
                          <a:effectLst/>
                        </a:rPr>
                        <a:t>Основна средства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3063093"/>
                  </a:ext>
                </a:extLst>
              </a:tr>
              <a:tr h="4663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>
                          <a:effectLst/>
                        </a:rPr>
                        <a:t>2.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 dirty="0">
                          <a:effectLst/>
                        </a:rPr>
                        <a:t>Обртна средства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3297422"/>
                  </a:ext>
                </a:extLst>
              </a:tr>
              <a:tr h="46635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УКУПНО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11.700.000,00</a:t>
                      </a: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332748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921855"/>
              </p:ext>
            </p:extLst>
          </p:nvPr>
        </p:nvGraphicFramePr>
        <p:xfrm>
          <a:off x="304800" y="3505200"/>
          <a:ext cx="6769100" cy="2403475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3203403131"/>
                    </a:ext>
                  </a:extLst>
                </a:gridCol>
                <a:gridCol w="2997200">
                  <a:extLst>
                    <a:ext uri="{9D8B030D-6E8A-4147-A177-3AD203B41FA5}">
                      <a16:colId xmlns:a16="http://schemas.microsoft.com/office/drawing/2014/main" val="3045928510"/>
                    </a:ext>
                  </a:extLst>
                </a:gridCol>
                <a:gridCol w="2463800">
                  <a:extLst>
                    <a:ext uri="{9D8B030D-6E8A-4147-A177-3AD203B41FA5}">
                      <a16:colId xmlns:a16="http://schemas.microsoft.com/office/drawing/2014/main" val="1245134761"/>
                    </a:ext>
                  </a:extLst>
                </a:gridCol>
              </a:tblGrid>
              <a:tr h="4806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 dirty="0">
                          <a:effectLst/>
                        </a:rPr>
                        <a:t>Редни број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 dirty="0">
                          <a:effectLst/>
                        </a:rPr>
                        <a:t>Ставке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 dirty="0">
                          <a:effectLst/>
                        </a:rPr>
                        <a:t>Износ у динарима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 anchor="ctr"/>
                </a:tc>
                <a:extLst>
                  <a:ext uri="{0D108BD9-81ED-4DB2-BD59-A6C34878D82A}">
                    <a16:rowId xmlns:a16="http://schemas.microsoft.com/office/drawing/2014/main" val="3107114349"/>
                  </a:ext>
                </a:extLst>
              </a:tr>
              <a:tr h="4806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 dirty="0">
                          <a:effectLst/>
                        </a:rPr>
                        <a:t>1.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 dirty="0">
                          <a:effectLst/>
                        </a:rPr>
                        <a:t>Локална самоуправа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 dirty="0">
                          <a:effectLst/>
                        </a:rPr>
                        <a:t>2.340.000,00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 anchor="ctr"/>
                </a:tc>
                <a:extLst>
                  <a:ext uri="{0D108BD9-81ED-4DB2-BD59-A6C34878D82A}">
                    <a16:rowId xmlns:a16="http://schemas.microsoft.com/office/drawing/2014/main" val="1734517185"/>
                  </a:ext>
                </a:extLst>
              </a:tr>
              <a:tr h="4806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 dirty="0">
                          <a:effectLst/>
                        </a:rPr>
                        <a:t>2.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 dirty="0">
                          <a:effectLst/>
                        </a:rPr>
                        <a:t>Партнери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>
                          <a:effectLst/>
                        </a:rPr>
                        <a:t>3.510.000,00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 anchor="ctr"/>
                </a:tc>
                <a:extLst>
                  <a:ext uri="{0D108BD9-81ED-4DB2-BD59-A6C34878D82A}">
                    <a16:rowId xmlns:a16="http://schemas.microsoft.com/office/drawing/2014/main" val="3450911722"/>
                  </a:ext>
                </a:extLst>
              </a:tr>
              <a:tr h="4806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 dirty="0">
                          <a:effectLst/>
                        </a:rPr>
                        <a:t>3.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 dirty="0">
                          <a:effectLst/>
                        </a:rPr>
                        <a:t>Остали извори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>
                          <a:effectLst/>
                        </a:rPr>
                        <a:t>5.850.000,00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 anchor="ctr"/>
                </a:tc>
                <a:extLst>
                  <a:ext uri="{0D108BD9-81ED-4DB2-BD59-A6C34878D82A}">
                    <a16:rowId xmlns:a16="http://schemas.microsoft.com/office/drawing/2014/main" val="1247064556"/>
                  </a:ext>
                </a:extLst>
              </a:tr>
              <a:tr h="480695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 dirty="0">
                          <a:effectLst/>
                        </a:rPr>
                        <a:t> УКУПНО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 b="1" dirty="0">
                          <a:effectLst/>
                        </a:rPr>
                        <a:t>11.700.000,00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67310" marT="9525" marB="0" anchor="ctr"/>
                </a:tc>
                <a:extLst>
                  <a:ext uri="{0D108BD9-81ED-4DB2-BD59-A6C34878D82A}">
                    <a16:rowId xmlns:a16="http://schemas.microsoft.com/office/drawing/2014/main" val="2580530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16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88913"/>
            <a:ext cx="8915400" cy="496887"/>
          </a:xfrm>
        </p:spPr>
        <p:txBody>
          <a:bodyPr/>
          <a:lstStyle/>
          <a:p>
            <a:pPr algn="ctr"/>
            <a:r>
              <a:rPr lang="sr-Cyrl-RS" dirty="0" smtClean="0"/>
              <a:t>Финансијска анализа: приходи, расходи и финасијски резултат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015372"/>
              </p:ext>
            </p:extLst>
          </p:nvPr>
        </p:nvGraphicFramePr>
        <p:xfrm>
          <a:off x="152400" y="1066800"/>
          <a:ext cx="8762999" cy="1999428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778134">
                  <a:extLst>
                    <a:ext uri="{9D8B030D-6E8A-4147-A177-3AD203B41FA5}">
                      <a16:colId xmlns:a16="http://schemas.microsoft.com/office/drawing/2014/main" val="2775782656"/>
                    </a:ext>
                  </a:extLst>
                </a:gridCol>
                <a:gridCol w="1256988">
                  <a:extLst>
                    <a:ext uri="{9D8B030D-6E8A-4147-A177-3AD203B41FA5}">
                      <a16:colId xmlns:a16="http://schemas.microsoft.com/office/drawing/2014/main" val="301991212"/>
                    </a:ext>
                  </a:extLst>
                </a:gridCol>
                <a:gridCol w="1053476">
                  <a:extLst>
                    <a:ext uri="{9D8B030D-6E8A-4147-A177-3AD203B41FA5}">
                      <a16:colId xmlns:a16="http://schemas.microsoft.com/office/drawing/2014/main" val="1280399856"/>
                    </a:ext>
                  </a:extLst>
                </a:gridCol>
                <a:gridCol w="1221073">
                  <a:extLst>
                    <a:ext uri="{9D8B030D-6E8A-4147-A177-3AD203B41FA5}">
                      <a16:colId xmlns:a16="http://schemas.microsoft.com/office/drawing/2014/main" val="3271726144"/>
                    </a:ext>
                  </a:extLst>
                </a:gridCol>
                <a:gridCol w="1592184">
                  <a:extLst>
                    <a:ext uri="{9D8B030D-6E8A-4147-A177-3AD203B41FA5}">
                      <a16:colId xmlns:a16="http://schemas.microsoft.com/office/drawing/2014/main" val="1167775198"/>
                    </a:ext>
                  </a:extLst>
                </a:gridCol>
                <a:gridCol w="1337145">
                  <a:extLst>
                    <a:ext uri="{9D8B030D-6E8A-4147-A177-3AD203B41FA5}">
                      <a16:colId xmlns:a16="http://schemas.microsoft.com/office/drawing/2014/main" val="4056641352"/>
                    </a:ext>
                  </a:extLst>
                </a:gridCol>
                <a:gridCol w="1523999">
                  <a:extLst>
                    <a:ext uri="{9D8B030D-6E8A-4147-A177-3AD203B41FA5}">
                      <a16:colId xmlns:a16="http://schemas.microsoft.com/office/drawing/2014/main" val="2681903217"/>
                    </a:ext>
                  </a:extLst>
                </a:gridCol>
              </a:tblGrid>
              <a:tr h="2923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200" dirty="0" smtClean="0">
                          <a:effectLst/>
                        </a:rPr>
                        <a:t>Редни</a:t>
                      </a:r>
                      <a:r>
                        <a:rPr lang="sr-Cyrl-RS" sz="1200" baseline="0" dirty="0" smtClean="0">
                          <a:effectLst/>
                        </a:rPr>
                        <a:t> б</a:t>
                      </a:r>
                      <a:r>
                        <a:rPr lang="sr-Cyrl-RS" sz="1200" dirty="0" smtClean="0">
                          <a:effectLst/>
                        </a:rPr>
                        <a:t>рој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200" dirty="0" smtClean="0">
                          <a:effectLst/>
                        </a:rPr>
                        <a:t>Производи,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200" dirty="0" smtClean="0">
                          <a:effectLst/>
                        </a:rPr>
                        <a:t>услуге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200" dirty="0">
                          <a:effectLst/>
                        </a:rPr>
                        <a:t>Јединица мере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200" dirty="0">
                          <a:effectLst/>
                        </a:rPr>
                        <a:t>Цена по јединици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200" dirty="0">
                          <a:effectLst/>
                        </a:rPr>
                        <a:t>Број стамбених објеката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200" dirty="0">
                          <a:effectLst/>
                        </a:rPr>
                        <a:t>Просечна квадратура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200" dirty="0">
                          <a:effectLst/>
                        </a:rPr>
                        <a:t>Износ у динарима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extLst>
                  <a:ext uri="{0D108BD9-81ED-4DB2-BD59-A6C34878D82A}">
                    <a16:rowId xmlns:a16="http://schemas.microsoft.com/office/drawing/2014/main" val="419108255"/>
                  </a:ext>
                </a:extLst>
              </a:tr>
              <a:tr h="5846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2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200" dirty="0">
                          <a:effectLst/>
                        </a:rPr>
                        <a:t>Грејање стамбеног објекта 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m</a:t>
                      </a:r>
                      <a:r>
                        <a:rPr lang="en-GB" sz="1200" baseline="300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100,00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500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60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             </a:t>
                      </a:r>
                      <a:r>
                        <a:rPr lang="en-GB" sz="1200" dirty="0" smtClean="0">
                          <a:effectLst/>
                        </a:rPr>
                        <a:t>36.000.000,00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extLst>
                  <a:ext uri="{0D108BD9-81ED-4DB2-BD59-A6C34878D82A}">
                    <a16:rowId xmlns:a16="http://schemas.microsoft.com/office/drawing/2014/main" val="3727846395"/>
                  </a:ext>
                </a:extLst>
              </a:tr>
              <a:tr h="2923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200" dirty="0">
                          <a:effectLst/>
                        </a:rPr>
                        <a:t>2.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200" dirty="0">
                          <a:effectLst/>
                        </a:rPr>
                        <a:t>Прикључак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200" dirty="0">
                          <a:effectLst/>
                        </a:rPr>
                        <a:t>    ком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175.500,00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500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/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               87.750.000,00</a:t>
                      </a:r>
                      <a:endParaRPr lang="en-US" sz="12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extLst>
                  <a:ext uri="{0D108BD9-81ED-4DB2-BD59-A6C34878D82A}">
                    <a16:rowId xmlns:a16="http://schemas.microsoft.com/office/drawing/2014/main" val="461095715"/>
                  </a:ext>
                </a:extLst>
              </a:tr>
              <a:tr h="507044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200" dirty="0">
                          <a:effectLst/>
                        </a:rPr>
                        <a:t> </a:t>
                      </a:r>
                      <a:r>
                        <a:rPr lang="sr-Cyrl-RS" sz="2000" dirty="0" smtClean="0">
                          <a:effectLst/>
                        </a:rPr>
                        <a:t>УКУПНО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 b="1" dirty="0">
                          <a:effectLst/>
                        </a:rPr>
                        <a:t>123.750.000,00</a:t>
                      </a:r>
                      <a:endParaRPr lang="en-US" sz="16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4" marR="50004" marT="6945" marB="0" anchor="ctr"/>
                </a:tc>
                <a:extLst>
                  <a:ext uri="{0D108BD9-81ED-4DB2-BD59-A6C34878D82A}">
                    <a16:rowId xmlns:a16="http://schemas.microsoft.com/office/drawing/2014/main" val="292967070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573170"/>
              </p:ext>
            </p:extLst>
          </p:nvPr>
        </p:nvGraphicFramePr>
        <p:xfrm>
          <a:off x="152400" y="3184684"/>
          <a:ext cx="6628599" cy="153289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989798">
                  <a:extLst>
                    <a:ext uri="{9D8B030D-6E8A-4147-A177-3AD203B41FA5}">
                      <a16:colId xmlns:a16="http://schemas.microsoft.com/office/drawing/2014/main" val="3020555227"/>
                    </a:ext>
                  </a:extLst>
                </a:gridCol>
                <a:gridCol w="3696162">
                  <a:extLst>
                    <a:ext uri="{9D8B030D-6E8A-4147-A177-3AD203B41FA5}">
                      <a16:colId xmlns:a16="http://schemas.microsoft.com/office/drawing/2014/main" val="3740578885"/>
                    </a:ext>
                  </a:extLst>
                </a:gridCol>
                <a:gridCol w="1942639">
                  <a:extLst>
                    <a:ext uri="{9D8B030D-6E8A-4147-A177-3AD203B41FA5}">
                      <a16:colId xmlns:a16="http://schemas.microsoft.com/office/drawing/2014/main" val="2335138404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 dirty="0" smtClean="0">
                          <a:effectLst/>
                        </a:rPr>
                        <a:t>Редни</a:t>
                      </a:r>
                      <a:r>
                        <a:rPr lang="sr-Cyrl-RS" sz="1400" baseline="0" dirty="0" smtClean="0">
                          <a:effectLst/>
                        </a:rPr>
                        <a:t> </a:t>
                      </a:r>
                      <a:r>
                        <a:rPr lang="sr-Cyrl-RS" sz="1400" dirty="0" smtClean="0">
                          <a:effectLst/>
                        </a:rPr>
                        <a:t>број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>
                          <a:effectLst/>
                        </a:rPr>
                        <a:t>Ставке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>
                          <a:effectLst/>
                        </a:rPr>
                        <a:t>Износ у динарима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08823522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100" dirty="0">
                          <a:effectLst/>
                        </a:rPr>
                        <a:t>1.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 dirty="0">
                          <a:effectLst/>
                        </a:rPr>
                        <a:t>Директни материјални трошкови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 dirty="0" smtClean="0">
                          <a:effectLst/>
                        </a:rPr>
                        <a:t>600.000,00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183962064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100">
                          <a:effectLst/>
                        </a:rPr>
                        <a:t>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 dirty="0">
                          <a:effectLst/>
                        </a:rPr>
                        <a:t>Зараде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5</a:t>
                      </a:r>
                      <a:r>
                        <a:rPr lang="sr-Cyrl-RS" sz="1400" dirty="0" smtClean="0">
                          <a:effectLst/>
                        </a:rPr>
                        <a:t>.</a:t>
                      </a:r>
                      <a:r>
                        <a:rPr lang="en-US" sz="1400" dirty="0" smtClean="0">
                          <a:effectLst/>
                        </a:rPr>
                        <a:t>280</a:t>
                      </a:r>
                      <a:r>
                        <a:rPr lang="sr-Cyrl-RS" sz="1400" dirty="0" smtClean="0">
                          <a:effectLst/>
                        </a:rPr>
                        <a:t>.000,00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17838988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100">
                          <a:effectLst/>
                        </a:rPr>
                        <a:t>3.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 dirty="0">
                          <a:effectLst/>
                        </a:rPr>
                        <a:t>Амортизација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>
                          <a:effectLst/>
                        </a:rPr>
                        <a:t>351.000,00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164172332"/>
                  </a:ext>
                </a:extLst>
              </a:tr>
              <a:tr h="2667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 dirty="0">
                          <a:effectLst/>
                        </a:rPr>
                        <a:t> </a:t>
                      </a:r>
                      <a:r>
                        <a:rPr lang="sr-Cyrl-RS" sz="1400" dirty="0" smtClean="0">
                          <a:effectLst/>
                        </a:rPr>
                        <a:t>УКУПНО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6.231.000,00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1373852108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452257"/>
              </p:ext>
            </p:extLst>
          </p:nvPr>
        </p:nvGraphicFramePr>
        <p:xfrm>
          <a:off x="152400" y="5105398"/>
          <a:ext cx="6629400" cy="1600201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812907">
                  <a:extLst>
                    <a:ext uri="{9D8B030D-6E8A-4147-A177-3AD203B41FA5}">
                      <a16:colId xmlns:a16="http://schemas.microsoft.com/office/drawing/2014/main" val="641073003"/>
                    </a:ext>
                  </a:extLst>
                </a:gridCol>
                <a:gridCol w="3069426">
                  <a:extLst>
                    <a:ext uri="{9D8B030D-6E8A-4147-A177-3AD203B41FA5}">
                      <a16:colId xmlns:a16="http://schemas.microsoft.com/office/drawing/2014/main" val="4243085271"/>
                    </a:ext>
                  </a:extLst>
                </a:gridCol>
                <a:gridCol w="2747067">
                  <a:extLst>
                    <a:ext uri="{9D8B030D-6E8A-4147-A177-3AD203B41FA5}">
                      <a16:colId xmlns:a16="http://schemas.microsoft.com/office/drawing/2014/main" val="2169846387"/>
                    </a:ext>
                  </a:extLst>
                </a:gridCol>
              </a:tblGrid>
              <a:tr h="6405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 dirty="0">
                          <a:effectLst/>
                        </a:rPr>
                        <a:t>СТАВКЕ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 dirty="0">
                          <a:effectLst/>
                        </a:rPr>
                        <a:t>Прва година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18601091"/>
                  </a:ext>
                </a:extLst>
              </a:tr>
              <a:tr h="3198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>
                          <a:effectLst/>
                        </a:rPr>
                        <a:t>1.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 dirty="0">
                          <a:effectLst/>
                        </a:rPr>
                        <a:t>Укупни приход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 dirty="0">
                          <a:effectLst/>
                        </a:rPr>
                        <a:t>123.750.000,00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111966758"/>
                  </a:ext>
                </a:extLst>
              </a:tr>
              <a:tr h="3198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>
                          <a:effectLst/>
                        </a:rPr>
                        <a:t>2.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 dirty="0">
                          <a:effectLst/>
                        </a:rPr>
                        <a:t>Укупни расход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6.231.000,00</a:t>
                      </a:r>
                      <a:endParaRPr lang="en-US" sz="14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227767248"/>
                  </a:ext>
                </a:extLst>
              </a:tr>
              <a:tr h="3198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 dirty="0">
                          <a:effectLst/>
                        </a:rPr>
                        <a:t>3.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400">
                          <a:effectLst/>
                        </a:rPr>
                        <a:t>Добитак/губитак (1-2)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600" b="1" dirty="0" smtClean="0">
                          <a:effectLst/>
                        </a:rPr>
                        <a:t>11</a:t>
                      </a:r>
                      <a:r>
                        <a:rPr lang="en-US" sz="1600" b="1" dirty="0" smtClean="0">
                          <a:effectLst/>
                        </a:rPr>
                        <a:t>7</a:t>
                      </a:r>
                      <a:r>
                        <a:rPr lang="sr-Cyrl-RS" sz="1600" b="1" dirty="0" smtClean="0">
                          <a:effectLst/>
                        </a:rPr>
                        <a:t>.</a:t>
                      </a:r>
                      <a:r>
                        <a:rPr lang="en-US" sz="1600" b="1" dirty="0" smtClean="0">
                          <a:effectLst/>
                        </a:rPr>
                        <a:t>519</a:t>
                      </a:r>
                      <a:r>
                        <a:rPr lang="sr-Cyrl-RS" sz="1600" b="1" dirty="0" smtClean="0">
                          <a:effectLst/>
                        </a:rPr>
                        <a:t>.000,00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1897985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45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2021" y="457200"/>
            <a:ext cx="7440613" cy="723900"/>
          </a:xfrm>
        </p:spPr>
        <p:txBody>
          <a:bodyPr/>
          <a:lstStyle/>
          <a:p>
            <a:pPr algn="ctr"/>
            <a:r>
              <a:rPr lang="sr-Cyrl-RS" sz="3600" dirty="0">
                <a:solidFill>
                  <a:schemeClr val="tx1"/>
                </a:solidFill>
              </a:rPr>
              <a:t>Етички кодекс</a:t>
            </a:r>
            <a:endParaRPr lang="en-US" altLang="en-US" sz="3600" dirty="0">
              <a:solidFill>
                <a:schemeClr val="tx1"/>
              </a:solidFill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828799"/>
            <a:ext cx="7056438" cy="469741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sr-Cyrl-RS" dirty="0"/>
              <a:t>Уштеда новца мештанима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Cyrl-RS" dirty="0"/>
              <a:t>Развој еколошке свести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Cyrl-RS" dirty="0"/>
              <a:t>Очување шума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Cyrl-RS" dirty="0"/>
              <a:t>Смањење загађења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Cyrl-RS" dirty="0"/>
              <a:t>Покретање већег броја сличних пројеката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Cyrl-RS" dirty="0"/>
              <a:t>Оснаживање младих да реализују своје идеје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39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8">
      <a:dk1>
        <a:srgbClr val="4D4D4D"/>
      </a:dk1>
      <a:lt1>
        <a:srgbClr val="FFFFFF"/>
      </a:lt1>
      <a:dk2>
        <a:srgbClr val="000000"/>
      </a:dk2>
      <a:lt2>
        <a:srgbClr val="224700"/>
      </a:lt2>
      <a:accent1>
        <a:srgbClr val="68A500"/>
      </a:accent1>
      <a:accent2>
        <a:srgbClr val="8CB400"/>
      </a:accent2>
      <a:accent3>
        <a:srgbClr val="FFFFFF"/>
      </a:accent3>
      <a:accent4>
        <a:srgbClr val="404040"/>
      </a:accent4>
      <a:accent5>
        <a:srgbClr val="B9CFAA"/>
      </a:accent5>
      <a:accent6>
        <a:srgbClr val="7EA300"/>
      </a:accent6>
      <a:hlink>
        <a:srgbClr val="C0C425"/>
      </a:hlink>
      <a:folHlink>
        <a:srgbClr val="EAEAEA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6E6046"/>
        </a:lt2>
        <a:accent1>
          <a:srgbClr val="B69E77"/>
        </a:accent1>
        <a:accent2>
          <a:srgbClr val="9E280E"/>
        </a:accent2>
        <a:accent3>
          <a:srgbClr val="FFFFFF"/>
        </a:accent3>
        <a:accent4>
          <a:srgbClr val="404040"/>
        </a:accent4>
        <a:accent5>
          <a:srgbClr val="D7CCBD"/>
        </a:accent5>
        <a:accent6>
          <a:srgbClr val="8F230C"/>
        </a:accent6>
        <a:hlink>
          <a:srgbClr val="FFC6A4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6E6046"/>
        </a:lt2>
        <a:accent1>
          <a:srgbClr val="B69E77"/>
        </a:accent1>
        <a:accent2>
          <a:srgbClr val="9E280E"/>
        </a:accent2>
        <a:accent3>
          <a:srgbClr val="FFFFFF"/>
        </a:accent3>
        <a:accent4>
          <a:srgbClr val="404040"/>
        </a:accent4>
        <a:accent5>
          <a:srgbClr val="D7CCBD"/>
        </a:accent5>
        <a:accent6>
          <a:srgbClr val="8F230C"/>
        </a:accent6>
        <a:hlink>
          <a:srgbClr val="E1C6A4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532F3C"/>
        </a:lt2>
        <a:accent1>
          <a:srgbClr val="CDC09A"/>
        </a:accent1>
        <a:accent2>
          <a:srgbClr val="AC9F55"/>
        </a:accent2>
        <a:accent3>
          <a:srgbClr val="FFFFFF"/>
        </a:accent3>
        <a:accent4>
          <a:srgbClr val="404040"/>
        </a:accent4>
        <a:accent5>
          <a:srgbClr val="E3DCCA"/>
        </a:accent5>
        <a:accent6>
          <a:srgbClr val="9B904C"/>
        </a:accent6>
        <a:hlink>
          <a:srgbClr val="DBD3C7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064300"/>
        </a:lt2>
        <a:accent1>
          <a:srgbClr val="AC927F"/>
        </a:accent1>
        <a:accent2>
          <a:srgbClr val="3AAE00"/>
        </a:accent2>
        <a:accent3>
          <a:srgbClr val="FFFFFF"/>
        </a:accent3>
        <a:accent4>
          <a:srgbClr val="404040"/>
        </a:accent4>
        <a:accent5>
          <a:srgbClr val="D2C7C0"/>
        </a:accent5>
        <a:accent6>
          <a:srgbClr val="349D00"/>
        </a:accent6>
        <a:hlink>
          <a:srgbClr val="D2B8A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033100"/>
        </a:lt2>
        <a:accent1>
          <a:srgbClr val="2F9400"/>
        </a:accent1>
        <a:accent2>
          <a:srgbClr val="6C838B"/>
        </a:accent2>
        <a:accent3>
          <a:srgbClr val="FFFFFF"/>
        </a:accent3>
        <a:accent4>
          <a:srgbClr val="404040"/>
        </a:accent4>
        <a:accent5>
          <a:srgbClr val="ADC8AA"/>
        </a:accent5>
        <a:accent6>
          <a:srgbClr val="61767D"/>
        </a:accent6>
        <a:hlink>
          <a:srgbClr val="996E68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063B00"/>
        </a:lt2>
        <a:accent1>
          <a:srgbClr val="33A800"/>
        </a:accent1>
        <a:accent2>
          <a:srgbClr val="B26D33"/>
        </a:accent2>
        <a:accent3>
          <a:srgbClr val="FFFFFF"/>
        </a:accent3>
        <a:accent4>
          <a:srgbClr val="404040"/>
        </a:accent4>
        <a:accent5>
          <a:srgbClr val="ADD1AA"/>
        </a:accent5>
        <a:accent6>
          <a:srgbClr val="A1622D"/>
        </a:accent6>
        <a:hlink>
          <a:srgbClr val="CE793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224700"/>
        </a:lt2>
        <a:accent1>
          <a:srgbClr val="68A500"/>
        </a:accent1>
        <a:accent2>
          <a:srgbClr val="8CB400"/>
        </a:accent2>
        <a:accent3>
          <a:srgbClr val="FFFFFF"/>
        </a:accent3>
        <a:accent4>
          <a:srgbClr val="404040"/>
        </a:accent4>
        <a:accent5>
          <a:srgbClr val="B9CFAA"/>
        </a:accent5>
        <a:accent6>
          <a:srgbClr val="7EA300"/>
        </a:accent6>
        <a:hlink>
          <a:srgbClr val="DC888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224700"/>
        </a:lt2>
        <a:accent1>
          <a:srgbClr val="68A500"/>
        </a:accent1>
        <a:accent2>
          <a:srgbClr val="8CB400"/>
        </a:accent2>
        <a:accent3>
          <a:srgbClr val="FFFFFF"/>
        </a:accent3>
        <a:accent4>
          <a:srgbClr val="404040"/>
        </a:accent4>
        <a:accent5>
          <a:srgbClr val="B9CFAA"/>
        </a:accent5>
        <a:accent6>
          <a:srgbClr val="7EA300"/>
        </a:accent6>
        <a:hlink>
          <a:srgbClr val="C0C42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265400"/>
        </a:lt2>
        <a:accent1>
          <a:srgbClr val="37A091"/>
        </a:accent1>
        <a:accent2>
          <a:srgbClr val="CC8587"/>
        </a:accent2>
        <a:accent3>
          <a:srgbClr val="FFFFFF"/>
        </a:accent3>
        <a:accent4>
          <a:srgbClr val="404040"/>
        </a:accent4>
        <a:accent5>
          <a:srgbClr val="AECDC7"/>
        </a:accent5>
        <a:accent6>
          <a:srgbClr val="B9787A"/>
        </a:accent6>
        <a:hlink>
          <a:srgbClr val="FCE46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546715"/>
        </a:lt2>
        <a:accent1>
          <a:srgbClr val="EF733A"/>
        </a:accent1>
        <a:accent2>
          <a:srgbClr val="C1D72E"/>
        </a:accent2>
        <a:accent3>
          <a:srgbClr val="FFFFFF"/>
        </a:accent3>
        <a:accent4>
          <a:srgbClr val="404040"/>
        </a:accent4>
        <a:accent5>
          <a:srgbClr val="F6BCAE"/>
        </a:accent5>
        <a:accent6>
          <a:srgbClr val="AFC329"/>
        </a:accent6>
        <a:hlink>
          <a:srgbClr val="F1954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406910"/>
        </a:lt2>
        <a:accent1>
          <a:srgbClr val="D04611"/>
        </a:accent1>
        <a:accent2>
          <a:srgbClr val="77BB0F"/>
        </a:accent2>
        <a:accent3>
          <a:srgbClr val="FFFFFF"/>
        </a:accent3>
        <a:accent4>
          <a:srgbClr val="404040"/>
        </a:accent4>
        <a:accent5>
          <a:srgbClr val="E4B0AA"/>
        </a:accent5>
        <a:accent6>
          <a:srgbClr val="6BA90C"/>
        </a:accent6>
        <a:hlink>
          <a:srgbClr val="6CA2C7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4D4D4D"/>
        </a:dk1>
        <a:lt1>
          <a:srgbClr val="FFFFFF"/>
        </a:lt1>
        <a:dk2>
          <a:srgbClr val="000000"/>
        </a:dk2>
        <a:lt2>
          <a:srgbClr val="506314"/>
        </a:lt2>
        <a:accent1>
          <a:srgbClr val="C0D532"/>
        </a:accent1>
        <a:accent2>
          <a:srgbClr val="7F9D1E"/>
        </a:accent2>
        <a:accent3>
          <a:srgbClr val="FFFFFF"/>
        </a:accent3>
        <a:accent4>
          <a:srgbClr val="404040"/>
        </a:accent4>
        <a:accent5>
          <a:srgbClr val="DCE7AD"/>
        </a:accent5>
        <a:accent6>
          <a:srgbClr val="728E1A"/>
        </a:accent6>
        <a:hlink>
          <a:srgbClr val="A5A5A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4D4D4D"/>
        </a:dk1>
        <a:lt1>
          <a:srgbClr val="FFFFFF"/>
        </a:lt1>
        <a:dk2>
          <a:srgbClr val="000000"/>
        </a:dk2>
        <a:lt2>
          <a:srgbClr val="506314"/>
        </a:lt2>
        <a:accent1>
          <a:srgbClr val="C0D532"/>
        </a:accent1>
        <a:accent2>
          <a:srgbClr val="7F9D1E"/>
        </a:accent2>
        <a:accent3>
          <a:srgbClr val="FFFFFF"/>
        </a:accent3>
        <a:accent4>
          <a:srgbClr val="404040"/>
        </a:accent4>
        <a:accent5>
          <a:srgbClr val="DCE7AD"/>
        </a:accent5>
        <a:accent6>
          <a:srgbClr val="728E1A"/>
        </a:accent6>
        <a:hlink>
          <a:srgbClr val="33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4">
        <a:dk1>
          <a:srgbClr val="4D4D4D"/>
        </a:dk1>
        <a:lt1>
          <a:srgbClr val="FFFFFF"/>
        </a:lt1>
        <a:dk2>
          <a:srgbClr val="000000"/>
        </a:dk2>
        <a:lt2>
          <a:srgbClr val="506314"/>
        </a:lt2>
        <a:accent1>
          <a:srgbClr val="C0D532"/>
        </a:accent1>
        <a:accent2>
          <a:srgbClr val="7F9D1E"/>
        </a:accent2>
        <a:accent3>
          <a:srgbClr val="FFFFFF"/>
        </a:accent3>
        <a:accent4>
          <a:srgbClr val="404040"/>
        </a:accent4>
        <a:accent5>
          <a:srgbClr val="DCE7AD"/>
        </a:accent5>
        <a:accent6>
          <a:srgbClr val="728E1A"/>
        </a:accent6>
        <a:hlink>
          <a:srgbClr val="8CA824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90</TotalTime>
  <Words>343</Words>
  <Application>Microsoft Office PowerPoint</Application>
  <PresentationFormat>On-screen Show (4:3)</PresentationFormat>
  <Paragraphs>132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Tahoma</vt:lpstr>
      <vt:lpstr>Times New Roman</vt:lpstr>
      <vt:lpstr>template</vt:lpstr>
      <vt:lpstr>Компанија   „ТЕЈБ“</vt:lpstr>
      <vt:lpstr>НАША ПОСЛОВНА ИДЕЈА </vt:lpstr>
      <vt:lpstr>Простор, опрема и финансијска средства</vt:lpstr>
      <vt:lpstr>Запослени</vt:lpstr>
      <vt:lpstr>Анализа производа и тржишта продаје</vt:lpstr>
      <vt:lpstr>Маркетиншки план </vt:lpstr>
      <vt:lpstr>Финансијска анализа: инвестиција и извори финансирања</vt:lpstr>
      <vt:lpstr>Финансијска анализа: приходи, расходи и финасијски резултат</vt:lpstr>
      <vt:lpstr>Етички кодекс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Компанија   „ТЕЈБ“</dc:title>
  <dc:creator>Administrator</dc:creator>
  <cp:lastModifiedBy>Administrator</cp:lastModifiedBy>
  <cp:revision>14</cp:revision>
  <dcterms:created xsi:type="dcterms:W3CDTF">2022-11-16T17:51:03Z</dcterms:created>
  <dcterms:modified xsi:type="dcterms:W3CDTF">2022-11-16T19:42:40Z</dcterms:modified>
</cp:coreProperties>
</file>